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</p:embeddedFont>
    <p:embeddedFont>
      <p:font typeface="Libre Baskerville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63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E423F-653C-61C1-C151-2DBC35D81C03}"/>
              </a:ext>
            </a:extLst>
          </p:cNvPr>
          <p:cNvSpPr/>
          <p:nvPr/>
        </p:nvSpPr>
        <p:spPr>
          <a:xfrm>
            <a:off x="11582400" y="7220390"/>
            <a:ext cx="2942492" cy="973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05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11704" y="412671"/>
            <a:ext cx="2166938" cy="282178"/>
          </a:xfrm>
          <a:prstGeom prst="roundRect">
            <a:avLst>
              <a:gd name="adj" fmla="val 17874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01715" y="493752"/>
            <a:ext cx="120015" cy="1200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1737" y="457676"/>
            <a:ext cx="1806892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RECOMMENDATIONS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6011704" y="754856"/>
            <a:ext cx="3752612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2950" dirty="0"/>
          </a:p>
        </p:txBody>
      </p:sp>
      <p:sp>
        <p:nvSpPr>
          <p:cNvPr id="7" name="Shape 3"/>
          <p:cNvSpPr/>
          <p:nvPr/>
        </p:nvSpPr>
        <p:spPr>
          <a:xfrm>
            <a:off x="6011704" y="1449110"/>
            <a:ext cx="8093393" cy="1480304"/>
          </a:xfrm>
          <a:prstGeom prst="roundRect">
            <a:avLst>
              <a:gd name="adj" fmla="val 425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169343" y="1606748"/>
            <a:ext cx="450294" cy="450294"/>
          </a:xfrm>
          <a:prstGeom prst="roundRect">
            <a:avLst>
              <a:gd name="adj" fmla="val 20304702"/>
            </a:avLst>
          </a:prstGeom>
          <a:solidFill>
            <a:srgbClr val="B88E2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3168" y="1730573"/>
            <a:ext cx="202525" cy="20252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69343" y="2207062"/>
            <a:ext cx="1906429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6169343" y="2531626"/>
            <a:ext cx="7778115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73% non-subscribers</a:t>
            </a:r>
            <a:endParaRPr lang="en-US" sz="1150" dirty="0"/>
          </a:p>
        </p:txBody>
      </p:sp>
      <p:sp>
        <p:nvSpPr>
          <p:cNvPr id="12" name="Shape 7"/>
          <p:cNvSpPr/>
          <p:nvPr/>
        </p:nvSpPr>
        <p:spPr>
          <a:xfrm>
            <a:off x="6011704" y="3079433"/>
            <a:ext cx="8093393" cy="1480304"/>
          </a:xfrm>
          <a:prstGeom prst="roundRect">
            <a:avLst>
              <a:gd name="adj" fmla="val 425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Shape 8"/>
          <p:cNvSpPr/>
          <p:nvPr/>
        </p:nvSpPr>
        <p:spPr>
          <a:xfrm>
            <a:off x="6169343" y="3237071"/>
            <a:ext cx="450294" cy="450294"/>
          </a:xfrm>
          <a:prstGeom prst="roundRect">
            <a:avLst>
              <a:gd name="adj" fmla="val 20304702"/>
            </a:avLst>
          </a:prstGeom>
          <a:solidFill>
            <a:srgbClr val="B88E23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3168" y="3360896"/>
            <a:ext cx="202525" cy="20252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169343" y="3837384"/>
            <a:ext cx="1876306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6169343" y="4161949"/>
            <a:ext cx="7778115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strengthen 80% loyal base</a:t>
            </a:r>
            <a:endParaRPr lang="en-US" sz="1150" dirty="0"/>
          </a:p>
        </p:txBody>
      </p:sp>
      <p:sp>
        <p:nvSpPr>
          <p:cNvPr id="17" name="Shape 11"/>
          <p:cNvSpPr/>
          <p:nvPr/>
        </p:nvSpPr>
        <p:spPr>
          <a:xfrm>
            <a:off x="6011704" y="4709755"/>
            <a:ext cx="8093393" cy="1480304"/>
          </a:xfrm>
          <a:prstGeom prst="roundRect">
            <a:avLst>
              <a:gd name="adj" fmla="val 425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8" name="Shape 12"/>
          <p:cNvSpPr/>
          <p:nvPr/>
        </p:nvSpPr>
        <p:spPr>
          <a:xfrm>
            <a:off x="6169343" y="4867394"/>
            <a:ext cx="450294" cy="450294"/>
          </a:xfrm>
          <a:prstGeom prst="roundRect">
            <a:avLst>
              <a:gd name="adj" fmla="val 20304702"/>
            </a:avLst>
          </a:prstGeom>
          <a:solidFill>
            <a:srgbClr val="B88E23"/>
          </a:solidFill>
          <a:ln/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93168" y="4991219"/>
            <a:ext cx="202525" cy="202525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169343" y="5467707"/>
            <a:ext cx="1919407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Discounts</a:t>
            </a:r>
            <a:endParaRPr lang="en-US" sz="1450" dirty="0"/>
          </a:p>
        </p:txBody>
      </p:sp>
      <p:sp>
        <p:nvSpPr>
          <p:cNvPr id="21" name="Text 14"/>
          <p:cNvSpPr/>
          <p:nvPr/>
        </p:nvSpPr>
        <p:spPr>
          <a:xfrm>
            <a:off x="6169343" y="5792272"/>
            <a:ext cx="7778115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 on high-discount items</a:t>
            </a:r>
            <a:endParaRPr lang="en-US" sz="1150" dirty="0"/>
          </a:p>
        </p:txBody>
      </p:sp>
      <p:sp>
        <p:nvSpPr>
          <p:cNvPr id="22" name="Shape 15"/>
          <p:cNvSpPr/>
          <p:nvPr/>
        </p:nvSpPr>
        <p:spPr>
          <a:xfrm>
            <a:off x="6011704" y="6340078"/>
            <a:ext cx="8093393" cy="1798084"/>
          </a:xfrm>
          <a:prstGeom prst="roundRect">
            <a:avLst>
              <a:gd name="adj" fmla="val 425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3" name="Shape 16"/>
          <p:cNvSpPr/>
          <p:nvPr/>
        </p:nvSpPr>
        <p:spPr>
          <a:xfrm>
            <a:off x="6169343" y="6497717"/>
            <a:ext cx="450294" cy="450294"/>
          </a:xfrm>
          <a:prstGeom prst="roundRect">
            <a:avLst>
              <a:gd name="adj" fmla="val 20304702"/>
            </a:avLst>
          </a:prstGeom>
          <a:solidFill>
            <a:srgbClr val="B88E23"/>
          </a:solidFill>
          <a:ln/>
        </p:spPr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93168" y="6621542"/>
            <a:ext cx="202525" cy="202525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6169343" y="7098030"/>
            <a:ext cx="1892141" cy="234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450" dirty="0"/>
          </a:p>
        </p:txBody>
      </p:sp>
      <p:sp>
        <p:nvSpPr>
          <p:cNvPr id="26" name="Text 18"/>
          <p:cNvSpPr/>
          <p:nvPr/>
        </p:nvSpPr>
        <p:spPr>
          <a:xfrm>
            <a:off x="6169343" y="7422594"/>
            <a:ext cx="7778115" cy="240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top-rated products</a:t>
            </a:r>
            <a:endParaRPr lang="en-US" sz="11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56EEC3-B414-E0C1-7754-48976EFA5B7F}"/>
              </a:ext>
            </a:extLst>
          </p:cNvPr>
          <p:cNvSpPr/>
          <p:nvPr/>
        </p:nvSpPr>
        <p:spPr>
          <a:xfrm flipV="1">
            <a:off x="14105098" y="7650522"/>
            <a:ext cx="408072" cy="4876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743664"/>
            <a:ext cx="2234922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878" y="866061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811649"/>
            <a:ext cx="169056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12606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Foundation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8" name="Text 4"/>
          <p:cNvSpPr/>
          <p:nvPr/>
        </p:nvSpPr>
        <p:spPr>
          <a:xfrm>
            <a:off x="793790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93790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3407093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11" name="Text 7"/>
          <p:cNvSpPr/>
          <p:nvPr/>
        </p:nvSpPr>
        <p:spPr>
          <a:xfrm>
            <a:off x="3407093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3407093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Columns tracking customer behavior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020395" y="242292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</a:t>
            </a:r>
            <a:endParaRPr lang="en-US" sz="5850" dirty="0"/>
          </a:p>
        </p:txBody>
      </p:sp>
      <p:sp>
        <p:nvSpPr>
          <p:cNvPr id="14" name="Text 10"/>
          <p:cNvSpPr/>
          <p:nvPr/>
        </p:nvSpPr>
        <p:spPr>
          <a:xfrm>
            <a:off x="6020395" y="34547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020395" y="394513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coverage nationwide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3407093" y="523791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25</a:t>
            </a:r>
            <a:endParaRPr lang="en-US" sz="5850" dirty="0"/>
          </a:p>
        </p:txBody>
      </p:sp>
      <p:sp>
        <p:nvSpPr>
          <p:cNvPr id="17" name="Text 13"/>
          <p:cNvSpPr/>
          <p:nvPr/>
        </p:nvSpPr>
        <p:spPr>
          <a:xfrm>
            <a:off x="3407093" y="626971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3407093" y="6760131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Unique 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998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43608" y="3083719"/>
            <a:ext cx="1852136" cy="375999"/>
          </a:xfrm>
          <a:prstGeom prst="roundRect">
            <a:avLst>
              <a:gd name="adj" fmla="val 17156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6361" y="3194923"/>
            <a:ext cx="153472" cy="1534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96509" y="3148846"/>
            <a:ext cx="137648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PREPARATION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243608" y="3536394"/>
            <a:ext cx="6086118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Python Analysis Pipeline</a:t>
            </a:r>
            <a:endParaRPr lang="en-US" sz="3750" dirty="0"/>
          </a:p>
        </p:txBody>
      </p:sp>
      <p:sp>
        <p:nvSpPr>
          <p:cNvPr id="7" name="Text 3"/>
          <p:cNvSpPr/>
          <p:nvPr/>
        </p:nvSpPr>
        <p:spPr>
          <a:xfrm>
            <a:off x="1243608" y="4424124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500" dirty="0"/>
          </a:p>
        </p:txBody>
      </p:sp>
      <p:sp>
        <p:nvSpPr>
          <p:cNvPr id="8" name="Shape 4"/>
          <p:cNvSpPr/>
          <p:nvPr/>
        </p:nvSpPr>
        <p:spPr>
          <a:xfrm>
            <a:off x="1243608" y="4727496"/>
            <a:ext cx="597550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5"/>
          <p:cNvSpPr/>
          <p:nvPr/>
        </p:nvSpPr>
        <p:spPr>
          <a:xfrm>
            <a:off x="1243608" y="4869180"/>
            <a:ext cx="345602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243608" y="5284351"/>
            <a:ext cx="5975509" cy="614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dataset, checked structure with df.info() and summary statistics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411045" y="4424124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7411045" y="4727496"/>
            <a:ext cx="597562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9"/>
          <p:cNvSpPr/>
          <p:nvPr/>
        </p:nvSpPr>
        <p:spPr>
          <a:xfrm>
            <a:off x="7411045" y="4869180"/>
            <a:ext cx="280225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411045" y="5284351"/>
            <a:ext cx="597562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37 missing Review Ratings using median by category</a:t>
            </a:r>
            <a:endParaRPr lang="en-US" sz="1500" dirty="0"/>
          </a:p>
        </p:txBody>
      </p:sp>
      <p:sp>
        <p:nvSpPr>
          <p:cNvPr id="15" name="Text 11"/>
          <p:cNvSpPr/>
          <p:nvPr/>
        </p:nvSpPr>
        <p:spPr>
          <a:xfrm>
            <a:off x="1243608" y="623435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243608" y="6537722"/>
            <a:ext cx="5975509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3"/>
          <p:cNvSpPr/>
          <p:nvPr/>
        </p:nvSpPr>
        <p:spPr>
          <a:xfrm>
            <a:off x="1243608" y="6679406"/>
            <a:ext cx="250138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1243608" y="7094577"/>
            <a:ext cx="597550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bins and purchase_frequency_days columns</a:t>
            </a:r>
            <a:endParaRPr lang="en-US" sz="1500" dirty="0"/>
          </a:p>
        </p:txBody>
      </p:sp>
      <p:sp>
        <p:nvSpPr>
          <p:cNvPr id="19" name="Text 15"/>
          <p:cNvSpPr/>
          <p:nvPr/>
        </p:nvSpPr>
        <p:spPr>
          <a:xfrm>
            <a:off x="7411045" y="623435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0" name="Shape 16"/>
          <p:cNvSpPr/>
          <p:nvPr/>
        </p:nvSpPr>
        <p:spPr>
          <a:xfrm>
            <a:off x="7411045" y="6537722"/>
            <a:ext cx="5975628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7"/>
          <p:cNvSpPr/>
          <p:nvPr/>
        </p:nvSpPr>
        <p:spPr>
          <a:xfrm>
            <a:off x="7411045" y="6679406"/>
            <a:ext cx="255079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7411045" y="7094577"/>
            <a:ext cx="5975628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advanced SQL analysis</a:t>
            </a:r>
            <a:endParaRPr lang="en-US" sz="15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CD024F-54AE-B30F-004F-6C48E00EFB2D}"/>
              </a:ext>
            </a:extLst>
          </p:cNvPr>
          <p:cNvSpPr/>
          <p:nvPr/>
        </p:nvSpPr>
        <p:spPr>
          <a:xfrm>
            <a:off x="11945814" y="7470219"/>
            <a:ext cx="2579077" cy="723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7499"/>
            <a:ext cx="1880949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015484"/>
            <a:ext cx="160877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INSIGHTS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64469"/>
            <a:ext cx="82943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Revenue Breakdown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8560"/>
            <a:ext cx="7604284" cy="400109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3738563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7" name="Text 4"/>
          <p:cNvSpPr/>
          <p:nvPr/>
        </p:nvSpPr>
        <p:spPr>
          <a:xfrm>
            <a:off x="4026337" y="6800136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72132" y="680013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9" name="Text 6"/>
          <p:cNvSpPr/>
          <p:nvPr/>
        </p:nvSpPr>
        <p:spPr>
          <a:xfrm>
            <a:off x="4959906" y="6800136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27402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959096" y="3392329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</a:t>
            </a:r>
            <a:r>
              <a:rPr lang="en-US" sz="1750" dirty="0">
                <a:solidFill>
                  <a:srgbClr val="454240"/>
                </a:solidFill>
                <a:highlight>
                  <a:srgbClr val="B88E23"/>
                </a:highlight>
                <a:latin typeface="DM Sans" pitchFamily="34" charset="0"/>
                <a:ea typeface="DM Sans" pitchFamily="34" charset="-122"/>
                <a:cs typeface="DM Sans" pitchFamily="34" charset="-120"/>
              </a:rPr>
              <a:t>68% of total revenue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more than double female contribution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959096" y="4685109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Strategic opportunity for targeted marketing campaigns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7A03A1-A2D3-01CA-818B-90F0B5BCEB4F}"/>
              </a:ext>
            </a:extLst>
          </p:cNvPr>
          <p:cNvSpPr/>
          <p:nvPr/>
        </p:nvSpPr>
        <p:spPr>
          <a:xfrm>
            <a:off x="11582400" y="7220390"/>
            <a:ext cx="2942492" cy="973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449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4491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1520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152090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16363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16363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80% of customers are loyal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– retention strategies are working, but growth opportunities exist in converting new buyers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2721A4-AB85-72F9-3361-D598B5357F9D}"/>
              </a:ext>
            </a:extLst>
          </p:cNvPr>
          <p:cNvSpPr/>
          <p:nvPr/>
        </p:nvSpPr>
        <p:spPr>
          <a:xfrm>
            <a:off x="11582400" y="7232113"/>
            <a:ext cx="2942492" cy="973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93006"/>
            <a:ext cx="2724388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132302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268611"/>
            <a:ext cx="21647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PERFORMANCE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25216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11431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7" name="Shape 4"/>
          <p:cNvSpPr/>
          <p:nvPr/>
        </p:nvSpPr>
        <p:spPr>
          <a:xfrm>
            <a:off x="793790" y="308383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8" name="Shape 5"/>
          <p:cNvSpPr/>
          <p:nvPr/>
        </p:nvSpPr>
        <p:spPr>
          <a:xfrm>
            <a:off x="2551688" y="277415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9" name="Text 6"/>
          <p:cNvSpPr/>
          <p:nvPr/>
        </p:nvSpPr>
        <p:spPr>
          <a:xfrm>
            <a:off x="2755761" y="294429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51084" y="3681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Gloves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1084" y="4171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16962" y="311431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13" name="Shape 10"/>
          <p:cNvSpPr/>
          <p:nvPr/>
        </p:nvSpPr>
        <p:spPr>
          <a:xfrm>
            <a:off x="5216962" y="308383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4" name="Shape 11"/>
          <p:cNvSpPr/>
          <p:nvPr/>
        </p:nvSpPr>
        <p:spPr>
          <a:xfrm>
            <a:off x="6974860" y="277415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15" name="Text 12"/>
          <p:cNvSpPr/>
          <p:nvPr/>
        </p:nvSpPr>
        <p:spPr>
          <a:xfrm>
            <a:off x="7178933" y="294429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5474256" y="3681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5474256" y="4171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9640133" y="3114318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19" name="Shape 16"/>
          <p:cNvSpPr/>
          <p:nvPr/>
        </p:nvSpPr>
        <p:spPr>
          <a:xfrm>
            <a:off x="9640133" y="308383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0" name="Shape 17"/>
          <p:cNvSpPr/>
          <p:nvPr/>
        </p:nvSpPr>
        <p:spPr>
          <a:xfrm>
            <a:off x="11398032" y="277415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21" name="Text 18"/>
          <p:cNvSpPr/>
          <p:nvPr/>
        </p:nvSpPr>
        <p:spPr>
          <a:xfrm>
            <a:off x="11602105" y="294429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9897427" y="3681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9897427" y="417171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24" name="Shape 21"/>
          <p:cNvSpPr/>
          <p:nvPr/>
        </p:nvSpPr>
        <p:spPr>
          <a:xfrm>
            <a:off x="793790" y="5358884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25" name="Shape 22"/>
          <p:cNvSpPr/>
          <p:nvPr/>
        </p:nvSpPr>
        <p:spPr>
          <a:xfrm>
            <a:off x="793790" y="532840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6" name="Shape 23"/>
          <p:cNvSpPr/>
          <p:nvPr/>
        </p:nvSpPr>
        <p:spPr>
          <a:xfrm>
            <a:off x="3657540" y="50187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27" name="Text 24"/>
          <p:cNvSpPr/>
          <p:nvPr/>
        </p:nvSpPr>
        <p:spPr>
          <a:xfrm>
            <a:off x="3861614" y="51888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100" dirty="0"/>
          </a:p>
        </p:txBody>
      </p:sp>
      <p:sp>
        <p:nvSpPr>
          <p:cNvPr id="28" name="Text 25"/>
          <p:cNvSpPr/>
          <p:nvPr/>
        </p:nvSpPr>
        <p:spPr>
          <a:xfrm>
            <a:off x="1051084" y="5925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1051084" y="641627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3.80 average rating</a:t>
            </a:r>
            <a:endParaRPr lang="en-US" sz="1750" dirty="0"/>
          </a:p>
        </p:txBody>
      </p:sp>
      <p:sp>
        <p:nvSpPr>
          <p:cNvPr id="30" name="Shape 27"/>
          <p:cNvSpPr/>
          <p:nvPr/>
        </p:nvSpPr>
        <p:spPr>
          <a:xfrm>
            <a:off x="7428548" y="5358884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DFA"/>
          </a:solidFill>
          <a:ln/>
        </p:spPr>
      </p:sp>
      <p:sp>
        <p:nvSpPr>
          <p:cNvPr id="31" name="Shape 28"/>
          <p:cNvSpPr/>
          <p:nvPr/>
        </p:nvSpPr>
        <p:spPr>
          <a:xfrm>
            <a:off x="7428548" y="5328404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32" name="Shape 29"/>
          <p:cNvSpPr/>
          <p:nvPr/>
        </p:nvSpPr>
        <p:spPr>
          <a:xfrm>
            <a:off x="10292298" y="501872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sp>
        <p:nvSpPr>
          <p:cNvPr id="33" name="Text 30"/>
          <p:cNvSpPr/>
          <p:nvPr/>
        </p:nvSpPr>
        <p:spPr>
          <a:xfrm>
            <a:off x="10496371" y="518886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100" dirty="0"/>
          </a:p>
        </p:txBody>
      </p:sp>
      <p:sp>
        <p:nvSpPr>
          <p:cNvPr id="34" name="Text 31"/>
          <p:cNvSpPr/>
          <p:nvPr/>
        </p:nvSpPr>
        <p:spPr>
          <a:xfrm>
            <a:off x="7685842" y="59258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Skirt</a:t>
            </a:r>
            <a:endParaRPr lang="en-US" sz="2200" dirty="0"/>
          </a:p>
        </p:txBody>
      </p:sp>
      <p:sp>
        <p:nvSpPr>
          <p:cNvPr id="35" name="Text 32"/>
          <p:cNvSpPr/>
          <p:nvPr/>
        </p:nvSpPr>
        <p:spPr>
          <a:xfrm>
            <a:off x="7685842" y="6416278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3.78 average rating</a:t>
            </a:r>
            <a:endParaRPr lang="en-US" sz="17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EDFC6B7-AAC3-95C7-0769-4CC61107CCFB}"/>
              </a:ext>
            </a:extLst>
          </p:cNvPr>
          <p:cNvSpPr/>
          <p:nvPr/>
        </p:nvSpPr>
        <p:spPr>
          <a:xfrm>
            <a:off x="11582400" y="7220390"/>
            <a:ext cx="2942492" cy="973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42473" y="406837"/>
            <a:ext cx="4052411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Analysis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3980021" y="2216587"/>
            <a:ext cx="181725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2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592" y="1293138"/>
            <a:ext cx="2216229" cy="221622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5257" y="3693914"/>
            <a:ext cx="1846897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2642473" y="4072295"/>
            <a:ext cx="449246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 with subscriptions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3980021" y="5564386"/>
            <a:ext cx="181725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</a:t>
            </a:r>
            <a:endParaRPr lang="en-US" sz="2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592" y="4640937"/>
            <a:ext cx="2216229" cy="221622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5257" y="7041713"/>
            <a:ext cx="1846897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1450" dirty="0"/>
          </a:p>
        </p:txBody>
      </p:sp>
      <p:sp>
        <p:nvSpPr>
          <p:cNvPr id="10" name="Text 6"/>
          <p:cNvSpPr/>
          <p:nvPr/>
        </p:nvSpPr>
        <p:spPr>
          <a:xfrm>
            <a:off x="2642473" y="7420094"/>
            <a:ext cx="449246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 without subscriptions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7502843" y="1237655"/>
            <a:ext cx="2216229" cy="276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Spending Patterns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502843" y="1662232"/>
            <a:ext cx="449246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Subscribers: $59.49 average spend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7502843" y="1950244"/>
            <a:ext cx="449246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Non-subscribers: $59.87 average spend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7502843" y="2238256"/>
            <a:ext cx="4492466" cy="236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 difference suggests untapped subscription value</a:t>
            </a:r>
            <a:endParaRPr lang="en-US" sz="11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BAB94B-371E-B5AD-4FCA-79F8DE16690E}"/>
              </a:ext>
            </a:extLst>
          </p:cNvPr>
          <p:cNvSpPr/>
          <p:nvPr/>
        </p:nvSpPr>
        <p:spPr>
          <a:xfrm>
            <a:off x="11582400" y="7220390"/>
            <a:ext cx="2942492" cy="973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11461"/>
            <a:ext cx="2107168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33385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279446"/>
            <a:ext cx="156281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DISCOUNT IMPACT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28430"/>
            <a:ext cx="8832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890718"/>
            <a:ext cx="3435072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793790" y="2890718"/>
            <a:ext cx="1717477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8" name="Text 5"/>
          <p:cNvSpPr/>
          <p:nvPr/>
        </p:nvSpPr>
        <p:spPr>
          <a:xfrm>
            <a:off x="4398883" y="2890718"/>
            <a:ext cx="55352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50%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457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394799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discount rate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35893" y="2890718"/>
            <a:ext cx="3243858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5235893" y="2890718"/>
            <a:ext cx="1612106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8649772" y="2890718"/>
            <a:ext cx="7447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49.7%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235893" y="3457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Sneakers</a:t>
            </a:r>
            <a:endParaRPr lang="en-US" sz="2200" dirty="0"/>
          </a:p>
        </p:txBody>
      </p:sp>
      <p:sp>
        <p:nvSpPr>
          <p:cNvPr id="15" name="Shape 12"/>
          <p:cNvSpPr/>
          <p:nvPr/>
        </p:nvSpPr>
        <p:spPr>
          <a:xfrm>
            <a:off x="9677995" y="2890718"/>
            <a:ext cx="3256359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677995" y="2890718"/>
            <a:ext cx="1598771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17" name="Text 14"/>
          <p:cNvSpPr/>
          <p:nvPr/>
        </p:nvSpPr>
        <p:spPr>
          <a:xfrm>
            <a:off x="13104376" y="2890718"/>
            <a:ext cx="73223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49.1%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9677995" y="3457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Coat</a:t>
            </a:r>
            <a:endParaRPr lang="en-US" sz="2200" dirty="0"/>
          </a:p>
        </p:txBody>
      </p:sp>
      <p:sp>
        <p:nvSpPr>
          <p:cNvPr id="19" name="Shape 16"/>
          <p:cNvSpPr/>
          <p:nvPr/>
        </p:nvSpPr>
        <p:spPr>
          <a:xfrm>
            <a:off x="793790" y="4877872"/>
            <a:ext cx="3211235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793790" y="4877872"/>
            <a:ext cx="1547813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21" name="Text 18"/>
          <p:cNvSpPr/>
          <p:nvPr/>
        </p:nvSpPr>
        <p:spPr>
          <a:xfrm>
            <a:off x="4175046" y="4877872"/>
            <a:ext cx="77735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48.2%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793790" y="5444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Sweater</a:t>
            </a:r>
            <a:endParaRPr lang="en-US" sz="2200" dirty="0"/>
          </a:p>
        </p:txBody>
      </p:sp>
      <p:sp>
        <p:nvSpPr>
          <p:cNvPr id="23" name="Shape 20"/>
          <p:cNvSpPr/>
          <p:nvPr/>
        </p:nvSpPr>
        <p:spPr>
          <a:xfrm>
            <a:off x="5235893" y="4877872"/>
            <a:ext cx="3266242" cy="283488"/>
          </a:xfrm>
          <a:prstGeom prst="roundRect">
            <a:avLst>
              <a:gd name="adj" fmla="val 3360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5235893" y="4877872"/>
            <a:ext cx="1548170" cy="283488"/>
          </a:xfrm>
          <a:prstGeom prst="roundRect">
            <a:avLst>
              <a:gd name="adj" fmla="val 33606"/>
            </a:avLst>
          </a:prstGeom>
          <a:solidFill>
            <a:srgbClr val="B88E23"/>
          </a:solidFill>
          <a:ln/>
        </p:spPr>
      </p:sp>
      <p:sp>
        <p:nvSpPr>
          <p:cNvPr id="25" name="Text 22"/>
          <p:cNvSpPr/>
          <p:nvPr/>
        </p:nvSpPr>
        <p:spPr>
          <a:xfrm>
            <a:off x="8672155" y="4877872"/>
            <a:ext cx="72235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47.4%</a:t>
            </a:r>
            <a:endParaRPr lang="en-US" sz="2200" dirty="0"/>
          </a:p>
        </p:txBody>
      </p:sp>
      <p:sp>
        <p:nvSpPr>
          <p:cNvPr id="26" name="Text 23"/>
          <p:cNvSpPr/>
          <p:nvPr/>
        </p:nvSpPr>
        <p:spPr>
          <a:xfrm>
            <a:off x="5235893" y="5444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Pants</a:t>
            </a:r>
            <a:endParaRPr lang="en-US" sz="2200" dirty="0"/>
          </a:p>
        </p:txBody>
      </p:sp>
      <p:sp>
        <p:nvSpPr>
          <p:cNvPr id="27" name="Shape 24"/>
          <p:cNvSpPr/>
          <p:nvPr/>
        </p:nvSpPr>
        <p:spPr>
          <a:xfrm>
            <a:off x="793790" y="6054209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F3E4BF"/>
          </a:solidFill>
          <a:ln/>
        </p:spPr>
      </p:sp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6398300"/>
            <a:ext cx="283488" cy="226814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1530906" y="6337697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 customers</a:t>
            </a: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used discounts but still spent above average – opportunity to optimize discount strategy</a:t>
            </a:r>
            <a:endParaRPr lang="en-US" sz="17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12BC04-8940-CCCF-1E54-6DDB0D11725C}"/>
              </a:ext>
            </a:extLst>
          </p:cNvPr>
          <p:cNvSpPr/>
          <p:nvPr/>
        </p:nvSpPr>
        <p:spPr>
          <a:xfrm>
            <a:off x="11582400" y="7220390"/>
            <a:ext cx="2942492" cy="973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940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visualization bringing all insights together for real-time decision making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337</Words>
  <Application>Microsoft Office PowerPoint</Application>
  <PresentationFormat>Custom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DM Sans</vt:lpstr>
      <vt:lpstr>Arial</vt:lpstr>
      <vt:lpstr>Libre Baskerville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Nandan Garg</cp:lastModifiedBy>
  <cp:revision>2</cp:revision>
  <dcterms:created xsi:type="dcterms:W3CDTF">2026-01-09T09:47:29Z</dcterms:created>
  <dcterms:modified xsi:type="dcterms:W3CDTF">2026-01-09T09:58:16Z</dcterms:modified>
</cp:coreProperties>
</file>